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9"/>
  </p:notesMasterIdLst>
  <p:sldIdLst>
    <p:sldId id="256" r:id="rId2"/>
    <p:sldId id="336" r:id="rId3"/>
    <p:sldId id="309" r:id="rId4"/>
    <p:sldId id="306" r:id="rId5"/>
    <p:sldId id="265" r:id="rId6"/>
    <p:sldId id="270" r:id="rId7"/>
    <p:sldId id="272" r:id="rId8"/>
    <p:sldId id="274" r:id="rId9"/>
    <p:sldId id="310" r:id="rId10"/>
    <p:sldId id="313" r:id="rId11"/>
    <p:sldId id="314" r:id="rId12"/>
    <p:sldId id="312" r:id="rId13"/>
    <p:sldId id="346" r:id="rId14"/>
    <p:sldId id="307" r:id="rId15"/>
    <p:sldId id="320" r:id="rId16"/>
    <p:sldId id="321" r:id="rId17"/>
    <p:sldId id="325" r:id="rId18"/>
    <p:sldId id="326" r:id="rId19"/>
    <p:sldId id="332" r:id="rId20"/>
    <p:sldId id="333" r:id="rId21"/>
    <p:sldId id="277" r:id="rId22"/>
    <p:sldId id="288" r:id="rId23"/>
    <p:sldId id="289" r:id="rId24"/>
    <p:sldId id="295" r:id="rId25"/>
    <p:sldId id="296" r:id="rId26"/>
    <p:sldId id="297" r:id="rId27"/>
    <p:sldId id="298" r:id="rId28"/>
    <p:sldId id="299" r:id="rId29"/>
    <p:sldId id="300" r:id="rId30"/>
    <p:sldId id="301" r:id="rId31"/>
    <p:sldId id="322" r:id="rId32"/>
    <p:sldId id="273" r:id="rId33"/>
    <p:sldId id="337" r:id="rId34"/>
    <p:sldId id="324" r:id="rId35"/>
    <p:sldId id="302" r:id="rId36"/>
    <p:sldId id="316" r:id="rId37"/>
    <p:sldId id="318" r:id="rId38"/>
    <p:sldId id="317" r:id="rId39"/>
    <p:sldId id="284" r:id="rId40"/>
    <p:sldId id="319" r:id="rId41"/>
    <p:sldId id="303" r:id="rId42"/>
    <p:sldId id="348" r:id="rId43"/>
    <p:sldId id="350" r:id="rId44"/>
    <p:sldId id="351" r:id="rId45"/>
    <p:sldId id="263" r:id="rId46"/>
    <p:sldId id="329" r:id="rId47"/>
    <p:sldId id="342" r:id="rId48"/>
    <p:sldId id="334" r:id="rId49"/>
    <p:sldId id="330" r:id="rId50"/>
    <p:sldId id="343" r:id="rId51"/>
    <p:sldId id="349" r:id="rId52"/>
    <p:sldId id="338" r:id="rId53"/>
    <p:sldId id="339" r:id="rId54"/>
    <p:sldId id="340" r:id="rId55"/>
    <p:sldId id="341" r:id="rId56"/>
    <p:sldId id="283" r:id="rId57"/>
    <p:sldId id="290" r:id="rId58"/>
    <p:sldId id="335" r:id="rId59"/>
    <p:sldId id="292" r:id="rId60"/>
    <p:sldId id="344" r:id="rId61"/>
    <p:sldId id="275" r:id="rId62"/>
    <p:sldId id="347" r:id="rId63"/>
    <p:sldId id="294" r:id="rId64"/>
    <p:sldId id="304" r:id="rId65"/>
    <p:sldId id="268" r:id="rId66"/>
    <p:sldId id="291" r:id="rId67"/>
    <p:sldId id="323" r:id="rId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97"/>
    <p:restoredTop sz="95821"/>
  </p:normalViewPr>
  <p:slideViewPr>
    <p:cSldViewPr snapToGrid="0">
      <p:cViewPr varScale="1">
        <p:scale>
          <a:sx n="109" d="100"/>
          <a:sy n="109" d="100"/>
        </p:scale>
        <p:origin x="4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have you done PCA yet? (have you turned it off and on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	Uganda visualization tool (no fancy data science/ML required) </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827347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2775431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40372233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547740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Summer of 1812 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30</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31</a:t>
            </a:fld>
            <a:endParaRPr lang="en-US"/>
          </a:p>
        </p:txBody>
      </p:sp>
    </p:spTree>
    <p:extLst>
      <p:ext uri="{BB962C8B-B14F-4D97-AF65-F5344CB8AC3E}">
        <p14:creationId xmlns:p14="http://schemas.microsoft.com/office/powerpoint/2010/main" val="40308167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33</a:t>
            </a:fld>
            <a:endParaRPr lang="en-US"/>
          </a:p>
        </p:txBody>
      </p:sp>
    </p:spTree>
    <p:extLst>
      <p:ext uri="{BB962C8B-B14F-4D97-AF65-F5344CB8AC3E}">
        <p14:creationId xmlns:p14="http://schemas.microsoft.com/office/powerpoint/2010/main" val="13515448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34</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35</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36</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37</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38</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39</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40</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a:t>
            </a:fld>
            <a:endParaRPr lang="en-US"/>
          </a:p>
        </p:txBody>
      </p:sp>
    </p:spTree>
    <p:extLst>
      <p:ext uri="{BB962C8B-B14F-4D97-AF65-F5344CB8AC3E}">
        <p14:creationId xmlns:p14="http://schemas.microsoft.com/office/powerpoint/2010/main" val="15611921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41</a:t>
            </a:fld>
            <a:endParaRPr lang="en-US"/>
          </a:p>
        </p:txBody>
      </p:sp>
    </p:spTree>
    <p:extLst>
      <p:ext uri="{BB962C8B-B14F-4D97-AF65-F5344CB8AC3E}">
        <p14:creationId xmlns:p14="http://schemas.microsoft.com/office/powerpoint/2010/main" val="25632917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42</a:t>
            </a:fld>
            <a:endParaRPr lang="en-US"/>
          </a:p>
        </p:txBody>
      </p:sp>
    </p:spTree>
    <p:extLst>
      <p:ext uri="{BB962C8B-B14F-4D97-AF65-F5344CB8AC3E}">
        <p14:creationId xmlns:p14="http://schemas.microsoft.com/office/powerpoint/2010/main" val="36107581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43</a:t>
            </a:fld>
            <a:endParaRPr lang="en-US"/>
          </a:p>
        </p:txBody>
      </p:sp>
    </p:spTree>
    <p:extLst>
      <p:ext uri="{BB962C8B-B14F-4D97-AF65-F5344CB8AC3E}">
        <p14:creationId xmlns:p14="http://schemas.microsoft.com/office/powerpoint/2010/main" val="32109333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44</a:t>
            </a:fld>
            <a:endParaRPr lang="en-US"/>
          </a:p>
        </p:txBody>
      </p:sp>
    </p:spTree>
    <p:extLst>
      <p:ext uri="{BB962C8B-B14F-4D97-AF65-F5344CB8AC3E}">
        <p14:creationId xmlns:p14="http://schemas.microsoft.com/office/powerpoint/2010/main" val="4605272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52</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53</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54</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55</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56</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57</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8</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58</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26259024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37577938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61</a:t>
            </a:fld>
            <a:endParaRPr lang="en-US"/>
          </a:p>
        </p:txBody>
      </p:sp>
    </p:spTree>
    <p:extLst>
      <p:ext uri="{BB962C8B-B14F-4D97-AF65-F5344CB8AC3E}">
        <p14:creationId xmlns:p14="http://schemas.microsoft.com/office/powerpoint/2010/main" val="18667562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62</a:t>
            </a:fld>
            <a:endParaRPr lang="en-US"/>
          </a:p>
        </p:txBody>
      </p:sp>
    </p:spTree>
    <p:extLst>
      <p:ext uri="{BB962C8B-B14F-4D97-AF65-F5344CB8AC3E}">
        <p14:creationId xmlns:p14="http://schemas.microsoft.com/office/powerpoint/2010/main" val="22273865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63</a:t>
            </a:fld>
            <a:endParaRPr lang="en-US"/>
          </a:p>
        </p:txBody>
      </p:sp>
    </p:spTree>
    <p:extLst>
      <p:ext uri="{BB962C8B-B14F-4D97-AF65-F5344CB8AC3E}">
        <p14:creationId xmlns:p14="http://schemas.microsoft.com/office/powerpoint/2010/main" val="8096032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64</a:t>
            </a:fld>
            <a:endParaRPr lang="en-US"/>
          </a:p>
        </p:txBody>
      </p:sp>
    </p:spTree>
    <p:extLst>
      <p:ext uri="{BB962C8B-B14F-4D97-AF65-F5344CB8AC3E}">
        <p14:creationId xmlns:p14="http://schemas.microsoft.com/office/powerpoint/2010/main" val="26301159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Possibly skip</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66</a:t>
            </a:fld>
            <a:endParaRPr lang="en-US"/>
          </a:p>
        </p:txBody>
      </p:sp>
    </p:spTree>
    <p:extLst>
      <p:ext uri="{BB962C8B-B14F-4D97-AF65-F5344CB8AC3E}">
        <p14:creationId xmlns:p14="http://schemas.microsoft.com/office/powerpoint/2010/main" val="6512092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Possibly skip</a:t>
            </a:r>
          </a:p>
        </p:txBody>
      </p:sp>
      <p:sp>
        <p:nvSpPr>
          <p:cNvPr id="4" name="Slide Number Placeholder 3"/>
          <p:cNvSpPr>
            <a:spLocks noGrp="1"/>
          </p:cNvSpPr>
          <p:nvPr>
            <p:ph type="sldNum" sz="quarter" idx="5"/>
          </p:nvPr>
        </p:nvSpPr>
        <p:spPr/>
        <p:txBody>
          <a:bodyPr/>
          <a:lstStyle/>
          <a:p>
            <a:fld id="{6F689CEA-A982-2048-9524-42C1083BD2AE}" type="slidenum">
              <a:rPr lang="en-US" smtClean="0"/>
              <a:t>67</a:t>
            </a:fld>
            <a:endParaRPr lang="en-US"/>
          </a:p>
        </p:txBody>
      </p:sp>
    </p:spTree>
    <p:extLst>
      <p:ext uri="{BB962C8B-B14F-4D97-AF65-F5344CB8AC3E}">
        <p14:creationId xmlns:p14="http://schemas.microsoft.com/office/powerpoint/2010/main" val="1309409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9</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10</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11</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12</a:t>
            </a:fld>
            <a:endParaRPr lang="en-US"/>
          </a:p>
        </p:txBody>
      </p:sp>
    </p:spTree>
    <p:extLst>
      <p:ext uri="{BB962C8B-B14F-4D97-AF65-F5344CB8AC3E}">
        <p14:creationId xmlns:p14="http://schemas.microsoft.com/office/powerpoint/2010/main" val="4239488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Hermann Hesse quote seeking is different to finding</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13</a:t>
            </a:fld>
            <a:endParaRPr lang="en-US"/>
          </a:p>
        </p:txBody>
      </p:sp>
    </p:spTree>
    <p:extLst>
      <p:ext uri="{BB962C8B-B14F-4D97-AF65-F5344CB8AC3E}">
        <p14:creationId xmlns:p14="http://schemas.microsoft.com/office/powerpoint/2010/main" val="3397522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10/31/23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dataviz.unhcr.org/tools/python/python_slope_chart.html" TargetMode="External"/><Relationship Id="rId3" Type="http://schemas.openxmlformats.org/officeDocument/2006/relationships/hyperlink" Target="https://www.edwardtufte.com/bboard/q-and-a-fetch-msg?msg\_id=0003nk" TargetMode="External"/><Relationship Id="rId7" Type="http://schemas.openxmlformats.org/officeDocument/2006/relationships/hyperlink" Target="https://github.com/leeper/slopegraph"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github.com/ibecav/CGPfunctions" TargetMode="External"/><Relationship Id="rId5" Type="http://schemas.openxmlformats.org/officeDocument/2006/relationships/hyperlink" Target="https://www.r-bloggers.com/2018/06/creating-slopegraphs-with-r/" TargetMode="External"/><Relationship Id="rId4" Type="http://schemas.openxmlformats.org/officeDocument/2006/relationships/hyperlink" Target="https://charliepark.org/slopegraph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hyperlink" Target="https://statisticsbyjim.com/regression/log-log-plots/" TargetMode="Externa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hyperlink" Target="https://github.com/neelsoumya/anova_linear_mixed_effects_examples"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github.com/neelsoumya/teaching_reproducible_science_R" TargetMode="External"/><Relationship Id="rId5" Type="http://schemas.openxmlformats.org/officeDocument/2006/relationships/hyperlink" Target="https://observablehq.com/" TargetMode="External"/><Relationship Id="rId4" Type="http://schemas.openxmlformats.org/officeDocument/2006/relationships/hyperlink" Target="https://neelsoumya.shinyapps.io/accident_prediction/"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osf.io/mnh8d/" TargetMode="External"/><Relationship Id="rId4" Type="http://schemas.openxmlformats.org/officeDocument/2006/relationships/hyperlink" Target="https://github.com/neelsoumya/visualization_lecture/blob/main/mathematics_data_science.pdf"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nagix.github.io/nk-missile-test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hyperlink" Target="https://pudding.cool/projects/heat-records-map/"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gapminder.org/tools/#$chart-type=bubbles&amp;url=v1" TargetMode="External"/><Relationship Id="rId4" Type="http://schemas.openxmlformats.org/officeDocument/2006/relationships/hyperlink" Target="https://pudding.cool/2022/12/yard-sale/"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hyperlink" Target="https://www.gapminder.org/tools/#$chart-type=bubbles&amp;url=v1"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ourworldindata.org/grapher/artificial-intelligence-training-computation?time=earliest..2023-10-11"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wpdatatables.com/data-visualization-examples/"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wpdatatables.com/misleading-data-visualization-examples/"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4179275"/>
            <a:ext cx="8676222" cy="1905000"/>
          </a:xfrm>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Cluster sizes do not mean anything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between clusters may not mean anything </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26307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49C27-B778-C2EE-289C-00733DFE0D2A}"/>
              </a:ext>
            </a:extLst>
          </p:cNvPr>
          <p:cNvSpPr txBox="1"/>
          <p:nvPr/>
        </p:nvSpPr>
        <p:spPr>
          <a:xfrm>
            <a:off x="3059726" y="3094892"/>
            <a:ext cx="7965642" cy="1477328"/>
          </a:xfrm>
          <a:prstGeom prst="rect">
            <a:avLst/>
          </a:prstGeom>
          <a:noFill/>
        </p:spPr>
        <p:txBody>
          <a:bodyPr wrap="none" rtlCol="0">
            <a:spAutoFit/>
          </a:bodyPr>
          <a:lstStyle/>
          <a:p>
            <a:r>
              <a:rPr lang="en-US" dirty="0"/>
              <a:t>1. Gorilla experiment (selective attention bias)</a:t>
            </a:r>
          </a:p>
          <a:p>
            <a:endParaRPr lang="en-US" dirty="0"/>
          </a:p>
          <a:p>
            <a:r>
              <a:rPr lang="en-US" dirty="0"/>
              <a:t>2. Visualization as a hypothesis generation tool</a:t>
            </a:r>
          </a:p>
          <a:p>
            <a:endParaRPr lang="en-US" dirty="0"/>
          </a:p>
          <a:p>
            <a:r>
              <a:rPr lang="en-GB" dirty="0"/>
              <a:t>3. Communicate clearly with stakeholders and validate these findings</a:t>
            </a:r>
            <a:endParaRPr lang="en-US" dirty="0"/>
          </a:p>
        </p:txBody>
      </p:sp>
      <p:sp>
        <p:nvSpPr>
          <p:cNvPr id="4" name="Title 1">
            <a:extLst>
              <a:ext uri="{FF2B5EF4-FFF2-40B4-BE49-F238E27FC236}">
                <a16:creationId xmlns:a16="http://schemas.microsoft.com/office/drawing/2014/main" id="{6094932E-EBE4-5E2B-D42E-5CA7CCB98A3B}"/>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Tree>
    <p:extLst>
      <p:ext uri="{BB962C8B-B14F-4D97-AF65-F5344CB8AC3E}">
        <p14:creationId xmlns:p14="http://schemas.microsoft.com/office/powerpoint/2010/main" val="11462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606791" y="832337"/>
            <a:ext cx="8676222"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problems with communicating high dimensional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High dimensions are difficult to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4161866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175055" y="127820"/>
            <a:ext cx="6223821" cy="6615880"/>
          </a:xfrm>
          <a:prstGeom prst="rect">
            <a:avLst/>
          </a:prstGeom>
        </p:spPr>
      </p:pic>
      <p:sp>
        <p:nvSpPr>
          <p:cNvPr id="3" name="TextBox 2">
            <a:extLst>
              <a:ext uri="{FF2B5EF4-FFF2-40B4-BE49-F238E27FC236}">
                <a16:creationId xmlns:a16="http://schemas.microsoft.com/office/drawing/2014/main" id="{12D1CF13-5471-3CA9-1DEB-7BCAD290B642}"/>
              </a:ext>
            </a:extLst>
          </p:cNvPr>
          <p:cNvSpPr txBox="1"/>
          <p:nvPr/>
        </p:nvSpPr>
        <p:spPr>
          <a:xfrm>
            <a:off x="8487508" y="2684585"/>
            <a:ext cx="3493472" cy="646331"/>
          </a:xfrm>
          <a:prstGeom prst="rect">
            <a:avLst/>
          </a:prstGeom>
          <a:noFill/>
        </p:spPr>
        <p:txBody>
          <a:bodyPr wrap="square" rtlCol="0">
            <a:spAutoFit/>
          </a:bodyPr>
          <a:lstStyle/>
          <a:p>
            <a:r>
              <a:rPr lang="en-US" dirty="0"/>
              <a:t>Area proportional to number of vaccine doses</a:t>
            </a:r>
          </a:p>
        </p:txBody>
      </p:sp>
    </p:spTree>
    <p:extLst>
      <p:ext uri="{BB962C8B-B14F-4D97-AF65-F5344CB8AC3E}">
        <p14:creationId xmlns:p14="http://schemas.microsoft.com/office/powerpoint/2010/main" val="4228914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646331"/>
          </a:xfrm>
          <a:prstGeom prst="rect">
            <a:avLst/>
          </a:prstGeom>
          <a:noFill/>
        </p:spPr>
        <p:txBody>
          <a:bodyPr wrap="square" rtlCol="0">
            <a:spAutoFit/>
          </a:bodyPr>
          <a:lstStyle/>
          <a:p>
            <a:r>
              <a:rPr lang="en-US" dirty="0">
                <a:hlinkClick r:id="rId3"/>
              </a:rPr>
              <a:t>https://go-cart.io/tutorial</a:t>
            </a:r>
            <a:endParaRPr lang="en-US" dirty="0"/>
          </a:p>
          <a:p>
            <a:endParaRPr lang="en-US" dirty="0"/>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3"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1200329"/>
          </a:xfrm>
          <a:prstGeom prst="rect">
            <a:avLst/>
          </a:prstGeom>
          <a:noFill/>
        </p:spPr>
        <p:txBody>
          <a:bodyPr wrap="square" rtlCol="0">
            <a:spAutoFit/>
          </a:bodyPr>
          <a:lstStyle/>
          <a:p>
            <a:pPr marL="342900" indent="-342900">
              <a:buAutoNum type="arabicPeriod"/>
            </a:pPr>
            <a:r>
              <a:rPr lang="en-US" dirty="0"/>
              <a:t>slope-graph/table graphic</a:t>
            </a:r>
          </a:p>
          <a:p>
            <a:pPr marL="342900" indent="-342900">
              <a:buAutoNum type="arabicPeriod"/>
            </a:pPr>
            <a:endParaRPr lang="en-US" dirty="0"/>
          </a:p>
          <a:p>
            <a:r>
              <a:rPr lang="en-US" dirty="0"/>
              <a:t>2.  viewing architecture</a:t>
            </a:r>
          </a:p>
        </p:txBody>
      </p:sp>
      <p:sp>
        <p:nvSpPr>
          <p:cNvPr id="2" name="Title 1">
            <a:extLst>
              <a:ext uri="{FF2B5EF4-FFF2-40B4-BE49-F238E27FC236}">
                <a16:creationId xmlns:a16="http://schemas.microsoft.com/office/drawing/2014/main" id="{FA86479C-E355-EA23-DF7A-E75D4CAB28FF}"/>
              </a:ext>
            </a:extLst>
          </p:cNvPr>
          <p:cNvSpPr>
            <a:spLocks noGrp="1"/>
          </p:cNvSpPr>
          <p:nvPr>
            <p:ph type="title"/>
          </p:nvPr>
        </p:nvSpPr>
        <p:spPr>
          <a:xfrm>
            <a:off x="8856345" y="128958"/>
            <a:ext cx="3157538" cy="2579074"/>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23297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3802541" y="609600"/>
            <a:ext cx="6091734"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visualization as debugging</a:t>
            </a:r>
          </a:p>
        </p:txBody>
      </p:sp>
    </p:spTree>
    <p:extLst>
      <p:ext uri="{BB962C8B-B14F-4D97-AF65-F5344CB8AC3E}">
        <p14:creationId xmlns:p14="http://schemas.microsoft.com/office/powerpoint/2010/main" val="3330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hlinkClick r:id="rId3"/>
              </a:rPr>
              <a:t>https://www.edwardtufte.com/bboard/q-and-a-fetch-msg?msg\_id=0003nk</a:t>
            </a:r>
            <a:endParaRPr lang="en-US" dirty="0"/>
          </a:p>
          <a:p>
            <a:pPr marL="342900" indent="-342900">
              <a:buAutoNum type="arabicPeriod"/>
            </a:pPr>
            <a:endParaRPr lang="en-US" dirty="0"/>
          </a:p>
          <a:p>
            <a:pPr marL="342900" indent="-342900">
              <a:buAutoNum type="arabicPeriod"/>
            </a:pPr>
            <a:r>
              <a:rPr lang="en-US" dirty="0">
                <a:hlinkClick r:id="rId4"/>
              </a:rPr>
              <a:t>https://charliepark.org/slopegraphs/</a:t>
            </a:r>
            <a:endParaRPr lang="en-US" dirty="0"/>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hlinkClick r:id="rId5"/>
              </a:rPr>
              <a:t>https://www.r-bloggers.com/2018/06/creating-slopegraphs-with-r/</a:t>
            </a:r>
            <a:endParaRPr lang="en-US" dirty="0"/>
          </a:p>
          <a:p>
            <a:pPr marL="342900" indent="-342900">
              <a:buAutoNum type="arabicPeriod"/>
            </a:pPr>
            <a:endParaRPr lang="en-US" dirty="0"/>
          </a:p>
          <a:p>
            <a:pPr marL="800100" lvl="1" indent="-342900">
              <a:buAutoNum type="arabicPeriod"/>
            </a:pPr>
            <a:r>
              <a:rPr lang="en-US" dirty="0">
                <a:hlinkClick r:id="rId6"/>
              </a:rPr>
              <a:t>https://github.com/ibecav/CGPfunctions</a:t>
            </a:r>
            <a:endParaRPr lang="en-US" dirty="0"/>
          </a:p>
          <a:p>
            <a:pPr marL="342900" indent="-342900">
              <a:buAutoNum type="arabicPeriod"/>
            </a:pPr>
            <a:endParaRPr lang="en-US" dirty="0"/>
          </a:p>
          <a:p>
            <a:pPr marL="800100" lvl="1" indent="-342900">
              <a:buAutoNum type="arabicPeriod"/>
            </a:pPr>
            <a:r>
              <a:rPr lang="en-US" dirty="0">
                <a:hlinkClick r:id="rId7"/>
              </a:rPr>
              <a:t>https://github.com/leeper/slopegraph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hlinkClick r:id="rId8"/>
              </a:rPr>
              <a:t>https://dataviz.unhcr.org/tools/python/python_slope_chart.html</a:t>
            </a:r>
            <a:endParaRPr lang="en-US" dirty="0"/>
          </a:p>
          <a:p>
            <a:pPr marL="342900" indent="-342900">
              <a:buAutoNum type="arabicPeriod"/>
            </a:pPr>
            <a:endParaRPr lang="en-US" dirty="0"/>
          </a:p>
        </p:txBody>
      </p:sp>
      <p:sp>
        <p:nvSpPr>
          <p:cNvPr id="2" name="Title 1">
            <a:extLst>
              <a:ext uri="{FF2B5EF4-FFF2-40B4-BE49-F238E27FC236}">
                <a16:creationId xmlns:a16="http://schemas.microsoft.com/office/drawing/2014/main" id="{C35DAD7E-27E2-19AB-A762-EFE634064C37}"/>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176755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sz="3200" dirty="0"/>
              <a:t>Visualization for diagnostics</a:t>
            </a:r>
            <a:endParaRPr lang="en-US" dirty="0"/>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
        <p:nvSpPr>
          <p:cNvPr id="2" name="Subtitle 4">
            <a:extLst>
              <a:ext uri="{FF2B5EF4-FFF2-40B4-BE49-F238E27FC236}">
                <a16:creationId xmlns:a16="http://schemas.microsoft.com/office/drawing/2014/main" id="{E90BAEB8-B5C3-C2F3-D52F-3A46DF915F7C}"/>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883105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4064" y="0"/>
            <a:ext cx="5297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92968F-292D-51D8-4AC9-187C8813FFDA}"/>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612691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565" y="0"/>
            <a:ext cx="646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6D35F3-7C57-26F0-8236-8362B68BB868}"/>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523588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7713785" y="4365523"/>
            <a:ext cx="4478215" cy="1793053"/>
          </a:xfrm>
        </p:spPr>
        <p:txBody>
          <a:bodyPr>
            <a:normAutofit/>
          </a:bodyPr>
          <a:lstStyle/>
          <a:p>
            <a:pPr marL="457200" indent="-457200">
              <a:lnSpc>
                <a:spcPct val="90000"/>
              </a:lnSpc>
              <a:buAutoNum type="arabicPeriod"/>
            </a:pPr>
            <a:r>
              <a:rPr lang="en-US" sz="1800" dirty="0"/>
              <a:t>Homoskedasticity</a:t>
            </a:r>
          </a:p>
          <a:p>
            <a:pPr marL="457200" indent="-457200">
              <a:lnSpc>
                <a:spcPct val="90000"/>
              </a:lnSpc>
              <a:buAutoNum type="arabicPeriod"/>
            </a:pPr>
            <a:r>
              <a:rPr lang="en-US" sz="1800" dirty="0"/>
              <a:t>the variability of your data should be approximately equal across the range of your predicted values</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539242"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TRANSFORM YOUR DATA</a:t>
            </a:r>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304799" y="346851"/>
            <a:ext cx="11458581"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(Edward </a:t>
            </a:r>
            <a:r>
              <a:rPr lang="en-US" dirty="0" err="1"/>
              <a:t>tufte</a:t>
            </a:r>
            <a:r>
              <a:rPr lang="en-US" dirty="0"/>
              <a:t>)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269630" y="944158"/>
            <a:ext cx="11739564" cy="5681950"/>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748953" y="1723292"/>
            <a:ext cx="4443046" cy="2529159"/>
          </a:xfrm>
        </p:spPr>
        <p:txBody>
          <a:bodyPr>
            <a:normAutofit/>
          </a:bodyPr>
          <a:lstStyle/>
          <a:p>
            <a:r>
              <a:rPr lang="en-US" sz="35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75461"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42482"/>
            <a:ext cx="6007261" cy="646331"/>
          </a:xfrm>
          <a:prstGeom prst="rect">
            <a:avLst/>
          </a:prstGeom>
          <a:noFill/>
        </p:spPr>
        <p:txBody>
          <a:bodyPr wrap="square" rtlCol="0">
            <a:spAutoFit/>
          </a:bodyPr>
          <a:lstStyle/>
          <a:p>
            <a:r>
              <a:rPr lang="en-US" dirty="0">
                <a:hlinkClick r:id="rId5"/>
              </a:rPr>
              <a:t>https://statisticsbyjim.com/regression/log-log-plots/</a:t>
            </a:r>
            <a:endParaRPr lang="en-US" dirty="0"/>
          </a:p>
          <a:p>
            <a:endParaRPr lang="en-US" dirty="0"/>
          </a:p>
        </p:txBody>
      </p:sp>
    </p:spTree>
    <p:extLst>
      <p:ext uri="{BB962C8B-B14F-4D97-AF65-F5344CB8AC3E}">
        <p14:creationId xmlns:p14="http://schemas.microsoft.com/office/powerpoint/2010/main" val="26013769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4"/>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850433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2986034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1200329"/>
          </a:xfrm>
          <a:prstGeom prst="rect">
            <a:avLst/>
          </a:prstGeom>
          <a:noFill/>
        </p:spPr>
        <p:txBody>
          <a:bodyPr wrap="square" rtlCol="0">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p:txBody>
      </p:sp>
    </p:spTree>
    <p:extLst>
      <p:ext uri="{BB962C8B-B14F-4D97-AF65-F5344CB8AC3E}">
        <p14:creationId xmlns:p14="http://schemas.microsoft.com/office/powerpoint/2010/main" val="646111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946906"/>
            <a:ext cx="9885769" cy="1793053"/>
          </a:xfrm>
        </p:spPr>
        <p:txBody>
          <a:bodyPr>
            <a:normAutofit/>
          </a:bodyPr>
          <a:lstStyle/>
          <a:p>
            <a:pPr>
              <a:lnSpc>
                <a:spcPct val="90000"/>
              </a:lnSpc>
            </a:pPr>
            <a:r>
              <a:rPr lang="en-US" sz="1800" dirty="0"/>
              <a:t>Code for visualization in R, model diagnostics and linear mixed effects models </a:t>
            </a:r>
          </a:p>
          <a:p>
            <a:pPr marL="457200" indent="-457200">
              <a:lnSpc>
                <a:spcPct val="90000"/>
              </a:lnSpc>
              <a:buAutoNum type="arabicPeriod"/>
            </a:pPr>
            <a:endParaRPr lang="en-US" sz="1800" dirty="0"/>
          </a:p>
          <a:p>
            <a:pPr>
              <a:lnSpc>
                <a:spcPct val="90000"/>
              </a:lnSpc>
            </a:pPr>
            <a:r>
              <a:rPr lang="en-US" sz="1800" dirty="0">
                <a:hlinkClick r:id="rId4"/>
              </a:rPr>
              <a:t>https://github.com/neelsoumya/anova_linear_mixed_effects_examples</a:t>
            </a:r>
            <a:endParaRPr lang="en-US" sz="1800" dirty="0"/>
          </a:p>
          <a:p>
            <a:pPr>
              <a:lnSpc>
                <a:spcPct val="90000"/>
              </a:lnSpc>
            </a:pPr>
            <a:endParaRPr lang="en-US" sz="1800" dirty="0"/>
          </a:p>
        </p:txBody>
      </p:sp>
    </p:spTree>
    <p:extLst>
      <p:ext uri="{BB962C8B-B14F-4D97-AF65-F5344CB8AC3E}">
        <p14:creationId xmlns:p14="http://schemas.microsoft.com/office/powerpoint/2010/main" val="17238827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1042987" y="1538296"/>
            <a:ext cx="6038837" cy="3019419"/>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607300" y="1485901"/>
            <a:ext cx="3251200" cy="3107058"/>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29960"/>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26948091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203132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474312"/>
            <a:ext cx="3657600" cy="4851400"/>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hlinkClick r:id="rId4"/>
              </a:rPr>
              <a:t>https://neelsoumya.shinyapps.io/accident_prediction/</a:t>
            </a:r>
            <a:endParaRPr lang="en-US" dirty="0"/>
          </a:p>
          <a:p>
            <a:endParaRPr lang="en-US" dirty="0"/>
          </a:p>
          <a:p>
            <a:r>
              <a:rPr lang="en-US" dirty="0"/>
              <a:t>Observable (d3.js)</a:t>
            </a:r>
          </a:p>
          <a:p>
            <a:pPr lvl="1"/>
            <a:r>
              <a:rPr lang="en-US" dirty="0">
                <a:hlinkClick r:id="rId5"/>
              </a:rPr>
              <a:t>https://observablehq.com</a:t>
            </a:r>
            <a:endParaRPr lang="en-US" dirty="0"/>
          </a:p>
          <a:p>
            <a:pPr lvl="1"/>
            <a:endParaRPr lang="en-US" dirty="0"/>
          </a:p>
          <a:p>
            <a:endParaRPr lang="en-US" dirty="0"/>
          </a:p>
          <a:p>
            <a:pPr marL="0" indent="0">
              <a:buNone/>
            </a:pPr>
            <a:endParaRPr lang="en-US" dirty="0"/>
          </a:p>
          <a:p>
            <a:r>
              <a:rPr lang="en-US" u="sng" dirty="0"/>
              <a:t>Reproducible analysis</a:t>
            </a:r>
          </a:p>
          <a:p>
            <a:r>
              <a:rPr lang="en-US" dirty="0">
                <a:hlinkClick r:id="rId6"/>
              </a:rPr>
              <a:t>https://github.com/neelsoumya/teaching_reproducible_science_R</a:t>
            </a:r>
            <a:endParaRPr lang="en-US" dirty="0"/>
          </a:p>
          <a:p>
            <a:pPr marL="0" indent="0">
              <a:buNone/>
            </a:pPr>
            <a:endParaRPr lang="en-US" dirty="0"/>
          </a:p>
        </p:txBody>
      </p:sp>
    </p:spTree>
    <p:extLst>
      <p:ext uri="{BB962C8B-B14F-4D97-AF65-F5344CB8AC3E}">
        <p14:creationId xmlns:p14="http://schemas.microsoft.com/office/powerpoint/2010/main" val="1972784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020638"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communicate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Case studies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 genomic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b. forecasting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gdp</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c. mental health outcome prediction</a:t>
            </a: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data visualization</a:t>
            </a:r>
          </a:p>
        </p:txBody>
      </p:sp>
    </p:spTree>
    <p:extLst>
      <p:ext uri="{BB962C8B-B14F-4D97-AF65-F5344CB8AC3E}">
        <p14:creationId xmlns:p14="http://schemas.microsoft.com/office/powerpoint/2010/main" val="3676412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when and how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a:p>
            <a:r>
              <a:rPr lang="en-US" dirty="0"/>
              <a:t>Communicate well with people</a:t>
            </a:r>
          </a:p>
        </p:txBody>
      </p:sp>
    </p:spTree>
    <p:extLst>
      <p:ext uri="{BB962C8B-B14F-4D97-AF65-F5344CB8AC3E}">
        <p14:creationId xmlns:p14="http://schemas.microsoft.com/office/powerpoint/2010/main" val="2365851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821347"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INK </a:t>
            </a:r>
            <a:r>
              <a:rPr lang="en-GB" sz="1800" b="1" i="1" dirty="0" err="1">
                <a:effectLst/>
                <a:latin typeface="Calibri" panose="020F0502020204030204" pitchFamily="34" charset="0"/>
                <a:ea typeface="Calibri" panose="020F0502020204030204" pitchFamily="34" charset="0"/>
                <a:cs typeface="Times New Roman" panose="02020603050405020304" pitchFamily="18" charset="0"/>
              </a:rPr>
              <a:t>SPACe</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 MAXIMIZE</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646331"/>
          </a:xfrm>
          <a:prstGeom prst="rect">
            <a:avLst/>
          </a:prstGeom>
          <a:noFill/>
        </p:spPr>
        <p:txBody>
          <a:bodyPr wrap="square" rtlCol="0">
            <a:spAutoFit/>
          </a:bodyPr>
          <a:lstStyle/>
          <a:p>
            <a:r>
              <a:rPr lang="en-US" dirty="0"/>
              <a:t>https://</a:t>
            </a:r>
            <a:r>
              <a:rPr lang="en-US" dirty="0" err="1"/>
              <a:t>jeffhale.medium.com</a:t>
            </a:r>
            <a:r>
              <a:rPr lang="en-US"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12769780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pic>
        <p:nvPicPr>
          <p:cNvPr id="1026" name="Picture 2">
            <a:extLst>
              <a:ext uri="{FF2B5EF4-FFF2-40B4-BE49-F238E27FC236}">
                <a16:creationId xmlns:a16="http://schemas.microsoft.com/office/drawing/2014/main" id="{CFA28745-C516-E358-ABEA-69F65504A7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towardsdatascience.com</a:t>
            </a:r>
            <a:r>
              <a:rPr lang="en-US" sz="600" dirty="0"/>
              <a:t>/why-is-this-chart-bad-5f16da298afa</a:t>
            </a:r>
          </a:p>
        </p:txBody>
      </p:sp>
    </p:spTree>
    <p:extLst>
      <p:ext uri="{BB962C8B-B14F-4D97-AF65-F5344CB8AC3E}">
        <p14:creationId xmlns:p14="http://schemas.microsoft.com/office/powerpoint/2010/main" val="11153211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4" name="Picture 3" descr="A graph of red bars&#10;&#10;Description automatically generated">
            <a:extLst>
              <a:ext uri="{FF2B5EF4-FFF2-40B4-BE49-F238E27FC236}">
                <a16:creationId xmlns:a16="http://schemas.microsoft.com/office/drawing/2014/main" id="{9EB2A738-F351-40F0-20CB-9FC2FF822D78}"/>
              </a:ext>
            </a:extLst>
          </p:cNvPr>
          <p:cNvPicPr>
            <a:picLocks noChangeAspect="1"/>
          </p:cNvPicPr>
          <p:nvPr/>
        </p:nvPicPr>
        <p:blipFill>
          <a:blip r:embed="rId4"/>
          <a:stretch>
            <a:fillRect/>
          </a:stretch>
        </p:blipFill>
        <p:spPr>
          <a:xfrm>
            <a:off x="1257300" y="710224"/>
            <a:ext cx="10043746" cy="5351392"/>
          </a:xfrm>
          <a:prstGeom prst="rect">
            <a:avLst/>
          </a:prstGeom>
        </p:spPr>
      </p:pic>
    </p:spTree>
    <p:extLst>
      <p:ext uri="{BB962C8B-B14F-4D97-AF65-F5344CB8AC3E}">
        <p14:creationId xmlns:p14="http://schemas.microsoft.com/office/powerpoint/2010/main" val="20277939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4" name="Picture 3" descr="A graph of red and black bars&#10;&#10;Description automatically generated with medium confidence">
            <a:extLst>
              <a:ext uri="{FF2B5EF4-FFF2-40B4-BE49-F238E27FC236}">
                <a16:creationId xmlns:a16="http://schemas.microsoft.com/office/drawing/2014/main" id="{632DF3CA-5A02-D28A-74AE-15080B2717F9}"/>
              </a:ext>
            </a:extLst>
          </p:cNvPr>
          <p:cNvPicPr>
            <a:picLocks noChangeAspect="1"/>
          </p:cNvPicPr>
          <p:nvPr/>
        </p:nvPicPr>
        <p:blipFill>
          <a:blip r:embed="rId4"/>
          <a:stretch>
            <a:fillRect/>
          </a:stretch>
        </p:blipFill>
        <p:spPr>
          <a:xfrm>
            <a:off x="1292469" y="715108"/>
            <a:ext cx="9977634" cy="5380891"/>
          </a:xfrm>
          <a:prstGeom prst="rect">
            <a:avLst/>
          </a:prstGeom>
        </p:spPr>
      </p:pic>
    </p:spTree>
    <p:extLst>
      <p:ext uri="{BB962C8B-B14F-4D97-AF65-F5344CB8AC3E}">
        <p14:creationId xmlns:p14="http://schemas.microsoft.com/office/powerpoint/2010/main" val="1837158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slides,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a:p>
            <a:r>
              <a:rPr lang="en-US" dirty="0">
                <a:hlinkClick r:id="rId5"/>
              </a:rPr>
              <a:t>https://osf.io/mnh8d/</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51012" y="2596670"/>
            <a:ext cx="8676222" cy="1905000"/>
          </a:xfrm>
        </p:spPr>
        <p:txBody>
          <a:bodyPr/>
          <a:lstStyle/>
          <a:p>
            <a:r>
              <a:rPr lang="en-US" dirty="0"/>
              <a:t>North </a:t>
            </a:r>
            <a:r>
              <a:rPr lang="en-US" dirty="0" err="1"/>
              <a:t>korea</a:t>
            </a:r>
            <a:r>
              <a:rPr lang="en-US" dirty="0"/>
              <a:t> missile range animation</a:t>
            </a:r>
          </a:p>
          <a:p>
            <a:r>
              <a:rPr lang="en-US" dirty="0"/>
              <a:t>Critique</a:t>
            </a:r>
          </a:p>
          <a:p>
            <a:r>
              <a:rPr lang="en-US" dirty="0">
                <a:hlinkClick r:id="rId3"/>
              </a:rPr>
              <a:t>https://nagix.github.io/nk-missile-tests/</a:t>
            </a:r>
            <a:endParaRPr lang="en-US" dirty="0"/>
          </a:p>
          <a:p>
            <a:endParaRPr lang="en-US" dirty="0"/>
          </a:p>
        </p:txBody>
      </p:sp>
    </p:spTree>
    <p:extLst>
      <p:ext uri="{BB962C8B-B14F-4D97-AF65-F5344CB8AC3E}">
        <p14:creationId xmlns:p14="http://schemas.microsoft.com/office/powerpoint/2010/main" val="30649159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98513"/>
            <a:ext cx="8676222" cy="1066801"/>
          </a:xfrm>
        </p:spPr>
        <p:txBody>
          <a:bodyPr>
            <a:normAutofit fontScale="90000"/>
          </a:bodyPr>
          <a:lstStyle/>
          <a:p>
            <a:r>
              <a:rPr lang="en-US" dirty="0"/>
              <a:t>Interactive Data storytelling</a:t>
            </a:r>
          </a:p>
        </p:txBody>
      </p:sp>
      <p:sp>
        <p:nvSpPr>
          <p:cNvPr id="4" name="TextBox 3">
            <a:extLst>
              <a:ext uri="{FF2B5EF4-FFF2-40B4-BE49-F238E27FC236}">
                <a16:creationId xmlns:a16="http://schemas.microsoft.com/office/drawing/2014/main" id="{60AB4AA0-DCB1-5B37-3F90-069396864F9B}"/>
              </a:ext>
            </a:extLst>
          </p:cNvPr>
          <p:cNvSpPr txBox="1"/>
          <p:nvPr/>
        </p:nvSpPr>
        <p:spPr>
          <a:xfrm>
            <a:off x="3048000" y="3192249"/>
            <a:ext cx="6096000" cy="2585323"/>
          </a:xfrm>
          <a:prstGeom prst="rect">
            <a:avLst/>
          </a:prstGeom>
          <a:noFill/>
        </p:spPr>
        <p:txBody>
          <a:bodyPr wrap="square">
            <a:spAutoFit/>
          </a:bodyPr>
          <a:lstStyle/>
          <a:p>
            <a:pPr marL="342900" indent="-342900">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https://pudding.cool/projects/heat-records-map/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4"/>
              </a:rPr>
              <a:t>https://pudding.cool/2022/12/yard-sale/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3.   </a:t>
            </a:r>
            <a:r>
              <a:rPr lang="en-GB" dirty="0">
                <a:latin typeface="Calibri" panose="020F0502020204030204" pitchFamily="34" charset="0"/>
                <a:ea typeface="Calibri" panose="020F0502020204030204" pitchFamily="34" charset="0"/>
                <a:cs typeface="Times New Roman" panose="02020603050405020304" pitchFamily="18" charset="0"/>
                <a:hlinkClick r:id="rId5"/>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5737353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Data storytelling</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200117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02172"/>
            <a:ext cx="8676222" cy="1905000"/>
          </a:xfrm>
        </p:spPr>
        <p:txBody>
          <a:bodyPr/>
          <a:lstStyle/>
          <a:p>
            <a:r>
              <a:rPr lang="en-US" dirty="0"/>
              <a:t>Create cartogram online</a:t>
            </a:r>
          </a:p>
          <a:p>
            <a:r>
              <a:rPr lang="en-US" dirty="0">
                <a:hlinkClick r:id="rId3"/>
              </a:rPr>
              <a:t>https://go-cart.io/tutorial</a:t>
            </a:r>
            <a:endParaRPr lang="en-US" dirty="0"/>
          </a:p>
          <a:p>
            <a:endParaRPr lang="en-US" dirty="0"/>
          </a:p>
          <a:p>
            <a:endParaRPr lang="en-US" dirty="0"/>
          </a:p>
        </p:txBody>
      </p:sp>
    </p:spTree>
    <p:extLst>
      <p:ext uri="{BB962C8B-B14F-4D97-AF65-F5344CB8AC3E}">
        <p14:creationId xmlns:p14="http://schemas.microsoft.com/office/powerpoint/2010/main" val="1368234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92500" lnSpcReduction="10000"/>
          </a:bodyPr>
          <a:lstStyle/>
          <a:p>
            <a:r>
              <a:rPr lang="en-US" dirty="0"/>
              <a:t>Create interactive data visualization</a:t>
            </a:r>
          </a:p>
          <a:p>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endParaRPr lang="en-GB" dirty="0">
              <a:latin typeface="Calibri" panose="020F0502020204030204" pitchFamily="34" charset="0"/>
              <a:cs typeface="Times New Roman" panose="02020603050405020304" pitchFamily="18" charset="0"/>
            </a:endParaRPr>
          </a:p>
          <a:p>
            <a:r>
              <a:rPr lang="en-US" dirty="0">
                <a:hlinkClick r:id="rId4"/>
              </a:rPr>
              <a:t>https://ourworldindata.org/grapher/artificial-intelligence-training-computation?time=earliest..2023-10-11</a:t>
            </a:r>
            <a:endParaRPr lang="en-US" dirty="0"/>
          </a:p>
          <a:p>
            <a:endParaRPr lang="en-US" dirty="0"/>
          </a:p>
          <a:p>
            <a:endParaRPr lang="en-US" dirty="0"/>
          </a:p>
        </p:txBody>
      </p:sp>
    </p:spTree>
    <p:extLst>
      <p:ext uri="{BB962C8B-B14F-4D97-AF65-F5344CB8AC3E}">
        <p14:creationId xmlns:p14="http://schemas.microsoft.com/office/powerpoint/2010/main" val="11080795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a:bodyPr>
          <a:lstStyle/>
          <a:p>
            <a:r>
              <a:rPr lang="en-US" dirty="0">
                <a:hlinkClick r:id="rId3"/>
              </a:rPr>
              <a:t>https://wpdatatables.com/data-visualization-examples/</a:t>
            </a:r>
            <a:endParaRPr lang="en-US" dirty="0"/>
          </a:p>
          <a:p>
            <a:endParaRPr lang="en-US" dirty="0"/>
          </a:p>
          <a:p>
            <a:r>
              <a:rPr lang="en-US" dirty="0">
                <a:hlinkClick r:id="rId4"/>
              </a:rPr>
              <a:t>https://wpdatatables.com/misleading-data-visualization-examples/</a:t>
            </a:r>
            <a:endParaRPr lang="en-US" dirty="0"/>
          </a:p>
          <a:p>
            <a:endParaRPr lang="en-US" dirty="0"/>
          </a:p>
        </p:txBody>
      </p:sp>
    </p:spTree>
    <p:extLst>
      <p:ext uri="{BB962C8B-B14F-4D97-AF65-F5344CB8AC3E}">
        <p14:creationId xmlns:p14="http://schemas.microsoft.com/office/powerpoint/2010/main" val="17362739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158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923330"/>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p:txBody>
      </p:sp>
    </p:spTree>
    <p:extLst>
      <p:ext uri="{BB962C8B-B14F-4D97-AF65-F5344CB8AC3E}">
        <p14:creationId xmlns:p14="http://schemas.microsoft.com/office/powerpoint/2010/main" val="37880094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963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Bad visualizations</a:t>
            </a:r>
          </a:p>
        </p:txBody>
      </p:sp>
    </p:spTree>
    <p:extLst>
      <p:ext uri="{BB962C8B-B14F-4D97-AF65-F5344CB8AC3E}">
        <p14:creationId xmlns:p14="http://schemas.microsoft.com/office/powerpoint/2010/main" val="29930304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60274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3"/>
          <a:srcRect t="24033" b="16912"/>
          <a:stretch/>
        </p:blipFill>
        <p:spPr>
          <a:xfrm>
            <a:off x="20" y="10"/>
            <a:ext cx="12191980" cy="6857990"/>
          </a:xfrm>
          <a:prstGeom prst="rect">
            <a:avLst/>
          </a:prstGeom>
        </p:spPr>
      </p:pic>
    </p:spTree>
    <p:extLst>
      <p:ext uri="{BB962C8B-B14F-4D97-AF65-F5344CB8AC3E}">
        <p14:creationId xmlns:p14="http://schemas.microsoft.com/office/powerpoint/2010/main" val="28923622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19721732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4524315"/>
          </a:xfrm>
          <a:prstGeom prst="rect">
            <a:avLst/>
          </a:prstGeom>
          <a:noFill/>
        </p:spPr>
        <p:txBody>
          <a:bodyPr wrap="square">
            <a:spAutoFit/>
          </a:bodyPr>
          <a:lstStyle/>
          <a:p>
            <a:r>
              <a:rPr lang="en-US" dirty="0"/>
              <a:t>Visualizing the data (for example, time-series data) can reveal what kinds of models would be appropriate. </a:t>
            </a:r>
          </a:p>
          <a:p>
            <a:endParaRPr lang="en-US" dirty="0"/>
          </a:p>
          <a:p>
            <a:r>
              <a:rPr lang="en-US" dirty="0"/>
              <a:t>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600092" y="2762250"/>
            <a:ext cx="5539646"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30717629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3"/>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2399766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endParaRPr lang="en-US" dirty="0"/>
          </a:p>
          <a:p>
            <a:r>
              <a:rPr lang="en-US" dirty="0" err="1"/>
              <a:t>tSNE</a:t>
            </a:r>
            <a:r>
              <a:rPr lang="en-US" dirty="0"/>
              <a:t> can be used for hypothesis generation. </a:t>
            </a:r>
          </a:p>
          <a:p>
            <a:r>
              <a:rPr lang="en-US" dirty="0"/>
              <a:t>However There are many pitfalls</a:t>
            </a:r>
          </a:p>
          <a:p>
            <a:r>
              <a:rPr lang="en-US" dirty="0">
                <a:hlinkClick r:id="rId2"/>
              </a:rPr>
              <a:t>https://distill.pub/2016/misread-tsne/</a:t>
            </a:r>
            <a:endParaRPr lang="en-US" dirty="0"/>
          </a:p>
          <a:p>
            <a:r>
              <a:rPr lang="en-US" dirty="0"/>
              <a:t>some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492370"/>
            <a:ext cx="4798142"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5" name="TextBox 4">
            <a:extLst>
              <a:ext uri="{FF2B5EF4-FFF2-40B4-BE49-F238E27FC236}">
                <a16:creationId xmlns:a16="http://schemas.microsoft.com/office/drawing/2014/main" id="{05CE8336-A384-2E15-51B8-FEC546634CD1}"/>
              </a:ext>
            </a:extLst>
          </p:cNvPr>
          <p:cNvSpPr txBox="1"/>
          <p:nvPr/>
        </p:nvSpPr>
        <p:spPr>
          <a:xfrm>
            <a:off x="6940057" y="4350656"/>
            <a:ext cx="5099541" cy="923330"/>
          </a:xfrm>
          <a:prstGeom prst="rect">
            <a:avLst/>
          </a:prstGeom>
          <a:noFill/>
        </p:spPr>
        <p:txBody>
          <a:bodyPr wrap="square">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a. 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b. 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dirty="0">
                <a:latin typeface="Calibri" panose="020F0502020204030204" pitchFamily="34" charset="0"/>
                <a:ea typeface="Calibri" panose="020F0502020204030204" pitchFamily="34" charset="0"/>
                <a:cs typeface="Times New Roman" panose="02020603050405020304" pitchFamily="18" charset="0"/>
              </a:rPr>
              <a:t>c</a:t>
            </a:r>
            <a:r>
              <a:rPr lang="en-GB" sz="1800" dirty="0">
                <a:effectLst/>
                <a:latin typeface="Calibri" panose="020F0502020204030204" pitchFamily="34" charset="0"/>
                <a:ea typeface="Calibri" panose="020F0502020204030204" pitchFamily="34" charset="0"/>
                <a:cs typeface="Times New Roman" panose="02020603050405020304" pitchFamily="18" charset="0"/>
              </a:rPr>
              <a:t>. difficult to communicate to non-technical experts</a:t>
            </a:r>
            <a:endParaRPr lang="en-US" dirty="0"/>
          </a:p>
        </p:txBody>
      </p:sp>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2735743" y="1031628"/>
            <a:ext cx="8483237"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31229</TotalTime>
  <Words>2840</Words>
  <Application>Microsoft Macintosh PowerPoint</Application>
  <PresentationFormat>Widescreen</PresentationFormat>
  <Paragraphs>326</Paragraphs>
  <Slides>67</Slides>
  <Notes>48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67</vt:i4>
      </vt:variant>
    </vt:vector>
  </HeadingPairs>
  <TitlesOfParts>
    <vt:vector size="76" baseType="lpstr">
      <vt:lpstr>Arial</vt:lpstr>
      <vt:lpstr>Calibri</vt:lpstr>
      <vt:lpstr>Century Gothic</vt:lpstr>
      <vt:lpstr>Georgia</vt:lpstr>
      <vt:lpstr>Lato</vt:lpstr>
      <vt:lpstr>Open Sans</vt:lpstr>
      <vt:lpstr>source-serif-pro</vt:lpstr>
      <vt:lpstr>Times</vt:lpstr>
      <vt:lpstr>Mesh</vt:lpstr>
      <vt:lpstr>Visualization: a whirlwind tour</vt:lpstr>
      <vt:lpstr>1. Data science as (visual) debugging  2. data storytelling  3. work closely with domain experts </vt:lpstr>
      <vt:lpstr>PowerPoint Presentation</vt:lpstr>
      <vt:lpstr>1. communicate  2. data storytelling  3. Case studies   a. genomic data  b. forecasting gdp  c. mental health outcome prediction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Visualizations can be misleading</vt:lpstr>
      <vt:lpstr>1. problems with communicating high dimensional data  2. High dimensions are difficult to visualize  </vt:lpstr>
      <vt:lpstr>Case study</vt:lpstr>
      <vt:lpstr>Case study</vt:lpstr>
      <vt:lpstr>PowerPoint Presentation</vt:lpstr>
      <vt:lpstr>cartograms</vt:lpstr>
      <vt:lpstr>Slope  graphs</vt:lpstr>
      <vt:lpstr>Slope graphs</vt:lpstr>
      <vt:lpstr>Visualization for diagnostics</vt:lpstr>
      <vt:lpstr>PowerPoint Presentation</vt:lpstr>
      <vt:lpstr>PowerPoint Presentation</vt:lpstr>
      <vt:lpstr>Assumptions: linearity</vt:lpstr>
      <vt:lpstr>Assumptions: linearity</vt:lpstr>
      <vt:lpstr>Assumptions: linearity</vt:lpstr>
      <vt:lpstr>Assumptions</vt:lpstr>
      <vt:lpstr>Assumptions</vt:lpstr>
      <vt:lpstr>Assumptions</vt:lpstr>
      <vt:lpstr>Data transformations</vt:lpstr>
      <vt:lpstr>Absence of influential data points</vt:lpstr>
      <vt:lpstr>PowerPoint Presentation</vt:lpstr>
      <vt:lpstr>PowerPoint Presentation</vt:lpstr>
      <vt:lpstr>resource</vt:lpstr>
      <vt:lpstr>Time series data and autocorrelations</vt:lpstr>
      <vt:lpstr>PowerPoint Presentation</vt:lpstr>
      <vt:lpstr>PowerPoint Presentation</vt:lpstr>
      <vt:lpstr>PowerPoint Presentation</vt:lpstr>
      <vt:lpstr>apps for rapid prototyping and communication</vt:lpstr>
      <vt:lpstr>Why, when and how of visualization</vt:lpstr>
      <vt:lpstr>    1. Less is more. “Above all else show the data”  (INK SPACe MAXIMIZE)  2. Keep it proportional! “Lie Factor = size of effect shown in graphic divided by size of effect in data”</vt:lpstr>
      <vt:lpstr>activities</vt:lpstr>
      <vt:lpstr>activities</vt:lpstr>
      <vt:lpstr>activities</vt:lpstr>
      <vt:lpstr>material</vt:lpstr>
      <vt:lpstr>activities</vt:lpstr>
      <vt:lpstr>Interactive Data storytelling</vt:lpstr>
      <vt:lpstr>Data storytelling</vt:lpstr>
      <vt:lpstr>activities</vt:lpstr>
      <vt:lpstr>activities</vt:lpstr>
      <vt:lpstr>activities</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lpstr>PowerPoint Presentation</vt:lpstr>
      <vt:lpstr>PowerPoint Presentation</vt:lpstr>
      <vt:lpstr>Case study</vt:lpstr>
      <vt:lpstr>PowerPoint Presentation</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independence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305</cp:revision>
  <cp:lastPrinted>2023-11-08T08:27:08Z</cp:lastPrinted>
  <dcterms:created xsi:type="dcterms:W3CDTF">2023-09-18T08:47:09Z</dcterms:created>
  <dcterms:modified xsi:type="dcterms:W3CDTF">2023-11-08T11:53:56Z</dcterms:modified>
</cp:coreProperties>
</file>